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34"/>
  </p:notesMasterIdLst>
  <p:sldIdLst>
    <p:sldId id="256" r:id="rId2"/>
    <p:sldId id="259" r:id="rId3"/>
    <p:sldId id="285" r:id="rId4"/>
    <p:sldId id="286" r:id="rId5"/>
    <p:sldId id="277" r:id="rId6"/>
    <p:sldId id="292" r:id="rId7"/>
    <p:sldId id="287" r:id="rId8"/>
    <p:sldId id="288" r:id="rId9"/>
    <p:sldId id="289" r:id="rId10"/>
    <p:sldId id="293" r:id="rId11"/>
    <p:sldId id="294" r:id="rId12"/>
    <p:sldId id="304" r:id="rId13"/>
    <p:sldId id="291" r:id="rId14"/>
    <p:sldId id="279" r:id="rId15"/>
    <p:sldId id="282" r:id="rId16"/>
    <p:sldId id="278" r:id="rId17"/>
    <p:sldId id="280" r:id="rId18"/>
    <p:sldId id="283" r:id="rId19"/>
    <p:sldId id="281" r:id="rId20"/>
    <p:sldId id="284" r:id="rId21"/>
    <p:sldId id="261" r:id="rId22"/>
    <p:sldId id="263" r:id="rId23"/>
    <p:sldId id="297" r:id="rId24"/>
    <p:sldId id="298" r:id="rId25"/>
    <p:sldId id="300" r:id="rId26"/>
    <p:sldId id="303" r:id="rId27"/>
    <p:sldId id="301" r:id="rId28"/>
    <p:sldId id="302" r:id="rId29"/>
    <p:sldId id="299" r:id="rId30"/>
    <p:sldId id="305" r:id="rId31"/>
    <p:sldId id="306" r:id="rId32"/>
    <p:sldId id="307" r:id="rId33"/>
  </p:sldIdLst>
  <p:sldSz cx="9144000" cy="5143500" type="screen16x9"/>
  <p:notesSz cx="6858000" cy="9144000"/>
  <p:embeddedFontLst>
    <p:embeddedFont>
      <p:font typeface="Helvetica Neue" panose="020B0604020202020204" charset="0"/>
      <p:regular r:id="rId35"/>
      <p:bold r:id="rId36"/>
      <p:italic r:id="rId37"/>
      <p:boldItalic r:id="rId38"/>
    </p:embeddedFont>
    <p:embeddedFont>
      <p:font typeface="Titillium Web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9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3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67563"/>
  </p:normalViewPr>
  <p:slideViewPr>
    <p:cSldViewPr snapToGrid="0" snapToObjects="1" showGuides="1">
      <p:cViewPr varScale="1">
        <p:scale>
          <a:sx n="56" d="100"/>
          <a:sy n="56" d="100"/>
        </p:scale>
        <p:origin x="1508" y="36"/>
      </p:cViewPr>
      <p:guideLst>
        <p:guide orient="horz" pos="159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10.png>
</file>

<file path=ppt/media/image2.png>
</file>

<file path=ppt/media/image3.tiff>
</file>

<file path=ppt/media/image4.png>
</file>

<file path=ppt/media/image5.png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Welcome!</a:t>
            </a:r>
          </a:p>
          <a:p>
            <a:pPr marL="171450" lvl="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My name</a:t>
            </a:r>
          </a:p>
          <a:p>
            <a:pPr marL="171450" lvl="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Goals: orientation on R Ladies, introductions to use, introductions to you, brainstorm meeting format ideas</a:t>
            </a:r>
          </a:p>
          <a:p>
            <a:pPr marL="171450" lvl="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1</a:t>
            </a:r>
            <a:r>
              <a:rPr lang="en-CA" baseline="30000" dirty="0"/>
              <a:t>st</a:t>
            </a:r>
            <a:r>
              <a:rPr lang="en-CA" dirty="0"/>
              <a:t>: story of R Ladies &amp; code of conduct</a:t>
            </a:r>
          </a:p>
          <a:p>
            <a:pPr marL="171450" lvl="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2</a:t>
            </a:r>
            <a:r>
              <a:rPr lang="en-CA" baseline="30000" dirty="0"/>
              <a:t>nd</a:t>
            </a:r>
            <a:r>
              <a:rPr lang="en-CA" dirty="0"/>
              <a:t>: who are we?</a:t>
            </a:r>
          </a:p>
          <a:p>
            <a:pPr marL="171450" lvl="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3</a:t>
            </a:r>
            <a:r>
              <a:rPr lang="en-CA" baseline="30000" dirty="0"/>
              <a:t>rd</a:t>
            </a:r>
            <a:r>
              <a:rPr lang="en-CA" dirty="0"/>
              <a:t>: fun/useful R packages authored (at least in part) by women</a:t>
            </a:r>
          </a:p>
          <a:p>
            <a:pPr lvl="0">
              <a:spcBef>
                <a:spcPts val="0"/>
              </a:spcBef>
              <a:buNone/>
            </a:pPr>
            <a:endParaRPr lang="en-CA" dirty="0"/>
          </a:p>
          <a:p>
            <a:pPr lvl="0">
              <a:spcBef>
                <a:spcPts val="0"/>
              </a:spcBef>
              <a:buNone/>
            </a:pPr>
            <a:endParaRPr lang="en-CA" dirty="0"/>
          </a:p>
          <a:p>
            <a:pPr lvl="0">
              <a:spcBef>
                <a:spcPts val="0"/>
              </a:spcBef>
              <a:buNone/>
            </a:pPr>
            <a:endParaRPr lang="en-CA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Global distribution of active chapters</a:t>
            </a:r>
          </a:p>
          <a:p>
            <a:endParaRPr lang="en-US" dirty="0"/>
          </a:p>
          <a:p>
            <a:r>
              <a:rPr lang="en-US" dirty="0"/>
              <a:t>You can play around with this app online – it’ll tell you how many members different chapters have and other fun things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924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 ladies global has a very nicely laid out and specific code of conduct to keep all attendees safe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3326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Overall goal: to make sure this space and any meetup communications are welcoming, supportive, and harassment-free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422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feel uncomfortable or are experiencing harassment, please do not hesitate to contact us or the global team as you see fit</a:t>
            </a:r>
          </a:p>
        </p:txBody>
      </p:sp>
    </p:spTree>
    <p:extLst>
      <p:ext uri="{BB962C8B-B14F-4D97-AF65-F5344CB8AC3E}">
        <p14:creationId xmlns:p14="http://schemas.microsoft.com/office/powerpoint/2010/main" val="1346069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I’ll simply encourage all of you to go look at the code of conduct which can be found on the r ladies website!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6098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01500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thing we want all of your help with is deciding what type of meetings we should do</a:t>
            </a:r>
          </a:p>
          <a:p>
            <a:endParaRPr lang="en-US" dirty="0"/>
          </a:p>
          <a:p>
            <a:r>
              <a:rPr lang="en-US" dirty="0"/>
              <a:t>So, as I finish this up, think about what you might want out of this group moving forward</a:t>
            </a:r>
          </a:p>
          <a:p>
            <a:endParaRPr lang="en-US" dirty="0"/>
          </a:p>
          <a:p>
            <a:r>
              <a:rPr lang="en-US" dirty="0"/>
              <a:t>These are some potential meeting types that we came up with, but we’re open to suggestions during our discussion in a few minutes.</a:t>
            </a:r>
          </a:p>
        </p:txBody>
      </p:sp>
    </p:spTree>
    <p:extLst>
      <p:ext uri="{BB962C8B-B14F-4D97-AF65-F5344CB8AC3E}">
        <p14:creationId xmlns:p14="http://schemas.microsoft.com/office/powerpoint/2010/main" val="39840944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54448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5000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463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what is R ladies? </a:t>
            </a:r>
          </a:p>
          <a:p>
            <a:pPr marL="171450" lvl="0" indent="-1714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CA" dirty="0"/>
              <a:t>How does this chapter fit into the broader organization?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5508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27575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4186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absolute paths aren’t much better if you collaborate/work on different systems, move folders around…..</a:t>
            </a:r>
          </a:p>
        </p:txBody>
      </p:sp>
    </p:spTree>
    <p:extLst>
      <p:ext uri="{BB962C8B-B14F-4D97-AF65-F5344CB8AC3E}">
        <p14:creationId xmlns:p14="http://schemas.microsoft.com/office/powerpoint/2010/main" val="12954154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306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CA" dirty="0"/>
              <a:t>* R ladies Global: worldwide organization - mission of promoting gender diversity in the R community. </a:t>
            </a:r>
          </a:p>
          <a:p>
            <a:pPr lvl="0">
              <a:spcBef>
                <a:spcPts val="0"/>
              </a:spcBef>
              <a:buNone/>
            </a:pPr>
            <a:endParaRPr lang="en-CA" dirty="0"/>
          </a:p>
          <a:p>
            <a:pPr lvl="0">
              <a:spcBef>
                <a:spcPts val="0"/>
              </a:spcBef>
              <a:buNone/>
            </a:pPr>
            <a:r>
              <a:rPr lang="en-CA" dirty="0"/>
              <a:t>* Specific goal: provide a community that encourages, inspires, and empowers R enthusiasts of currently underrepresented genders in the R community</a:t>
            </a:r>
          </a:p>
          <a:p>
            <a:pPr lvl="0">
              <a:spcBef>
                <a:spcPts val="0"/>
              </a:spcBef>
              <a:buNone/>
            </a:pPr>
            <a:endParaRPr lang="en-CA" dirty="0"/>
          </a:p>
          <a:p>
            <a:pPr lvl="0">
              <a:spcBef>
                <a:spcPts val="0"/>
              </a:spcBef>
              <a:buNone/>
            </a:pPr>
            <a:endParaRPr lang="en-CA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7520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CA" dirty="0"/>
              <a:t>* Main focus of R ladies is to build collaborative networks of R enthusiasts of minority genders to facilitate skill sharing and learning in supportive spaces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9879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dirty="0"/>
              <a:t>Huge fan of origins stories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CA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dirty="0"/>
              <a:t>Tell you a bit about the origins of R ladies as a global organization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248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* 2012: R Ladies founded by then-graduate student Gabriela de </a:t>
            </a:r>
            <a:r>
              <a:rPr lang="en-CA" dirty="0" err="1"/>
              <a:t>Quieroz</a:t>
            </a: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* Moved to San </a:t>
            </a:r>
            <a:r>
              <a:rPr lang="en-CA" dirty="0" err="1"/>
              <a:t>Fransisco</a:t>
            </a:r>
            <a:r>
              <a:rPr lang="en-CA" dirty="0"/>
              <a:t> from Brazil for her graduate studies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* Found herself intimidated to speak up in meetups because male dominated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* So, she decided to start an R meetup focused on women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* Next 4 years: R ladies grew into many more meetups: R ladies </a:t>
            </a:r>
            <a:r>
              <a:rPr lang="en-US" sz="11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Twin Cities, R Ladies Taipei, and R-Ladies London.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1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59551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2016: chapters wanted higher-level organization</a:t>
            </a:r>
          </a:p>
          <a:p>
            <a:r>
              <a:rPr lang="en-US" dirty="0"/>
              <a:t>* Applied for and were awarded an R-Consortium grant to expand the R Ladies network and provide things like meetup pages to the chapters for free.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9979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summer: became a registered non-profit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Hopes for future donation structure </a:t>
            </a:r>
          </a:p>
        </p:txBody>
      </p:sp>
    </p:spTree>
    <p:extLst>
      <p:ext uri="{BB962C8B-B14F-4D97-AF65-F5344CB8AC3E}">
        <p14:creationId xmlns:p14="http://schemas.microsoft.com/office/powerpoint/2010/main" val="3350544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Today: global network is over 175 local chapters, 47 countries, over 53000 members on meetup</a:t>
            </a:r>
          </a:p>
        </p:txBody>
      </p:sp>
    </p:spTree>
    <p:extLst>
      <p:ext uri="{BB962C8B-B14F-4D97-AF65-F5344CB8AC3E}">
        <p14:creationId xmlns:p14="http://schemas.microsoft.com/office/powerpoint/2010/main" val="3129795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55200" y="2856150"/>
            <a:ext cx="54300" cy="11919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48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2pPr>
            <a:lvl3pPr lvl="2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3pPr>
            <a:lvl4pPr lvl="3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4pPr>
            <a:lvl5pPr lvl="4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5pPr>
            <a:lvl6pPr lvl="5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6pPr>
            <a:lvl7pPr lvl="6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7pPr>
            <a:lvl8pPr lvl="7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8pPr>
            <a:lvl9pPr lvl="8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pic>
        <p:nvPicPr>
          <p:cNvPr id="12" name="Shape 12" descr="downloa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8100" y="357499"/>
            <a:ext cx="2858575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655200" y="1417200"/>
            <a:ext cx="54300" cy="13632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36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Font typeface="Helvetica Neue"/>
              <a:buNone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18" name="Shape 1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Font typeface="Helvetica Neue"/>
              <a:defRPr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" name="Shape 29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8" name="Shape 5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499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" name="Shape 6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SzPct val="100000"/>
              <a:buFont typeface="Helvetica Neue"/>
              <a:buNone/>
              <a:defRPr sz="2600" b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099" cy="31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▫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▸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 flipH="1">
            <a:off x="8575068" y="4574175"/>
            <a:ext cx="569400" cy="569400"/>
          </a:xfrm>
          <a:prstGeom prst="rtTriangle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7" r:id="rId4"/>
    <p:sldLayoutId id="214748365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queiroz.shinyapps.io/rshinylady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boulder@rladies.or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reporting@rladies.org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rladies.org/code-of-conduct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rapboard.com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aq.org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projectile.readthedocs.io/en/latest/" TargetMode="External"/><Relationship Id="rId2" Type="http://schemas.openxmlformats.org/officeDocument/2006/relationships/hyperlink" Target="https://github.com/richfitz/remake#readme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dyverse.org/articles/2017/12/workflow-vs-script/" TargetMode="External"/><Relationship Id="rId2" Type="http://schemas.openxmlformats.org/officeDocument/2006/relationships/hyperlink" Target="https://github.com/jennybc/here_here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web/packages/RColorBrewer/index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2m7GQwR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err="1"/>
              <a:t>BouldeR</a:t>
            </a:r>
            <a:r>
              <a:rPr lang="en" dirty="0"/>
              <a:t> Kickoff Meeting!</a:t>
            </a:r>
          </a:p>
        </p:txBody>
      </p:sp>
      <p:sp>
        <p:nvSpPr>
          <p:cNvPr id="74" name="Shape 74"/>
          <p:cNvSpPr txBox="1"/>
          <p:nvPr/>
        </p:nvSpPr>
        <p:spPr>
          <a:xfrm>
            <a:off x="579000" y="368875"/>
            <a:ext cx="4367700" cy="95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rPr>
              <a:t>library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 err="1"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err="1">
                <a:latin typeface="Courier"/>
                <a:ea typeface="Courier"/>
                <a:cs typeface="Courier"/>
                <a:sym typeface="Courier"/>
              </a:rPr>
              <a:t>rladies_global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 filter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city == </a:t>
            </a:r>
            <a:r>
              <a:rPr lang="en" dirty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‘Boulder'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9A832-3DF2-1A46-A291-7507A2B8E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65" y="422500"/>
            <a:ext cx="7792278" cy="857400"/>
          </a:xfrm>
        </p:spPr>
        <p:txBody>
          <a:bodyPr/>
          <a:lstStyle/>
          <a:p>
            <a:r>
              <a:rPr lang="en-US" sz="2200" dirty="0"/>
              <a:t>R Ladies Shiny Map: </a:t>
            </a:r>
            <a:r>
              <a:rPr lang="en-US" sz="2200" dirty="0">
                <a:hlinkClick r:id="rId3"/>
              </a:rPr>
              <a:t>gqueiroz.shinyapps.io/rshinylady/</a:t>
            </a:r>
            <a:endParaRPr lang="en-US" sz="2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F857B0-D4E4-364B-8116-855075183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157" y="954158"/>
            <a:ext cx="7148067" cy="394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212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4C80C-F052-1946-AC0E-D5B087036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Conduct</a:t>
            </a:r>
          </a:p>
        </p:txBody>
      </p:sp>
    </p:spTree>
    <p:extLst>
      <p:ext uri="{BB962C8B-B14F-4D97-AF65-F5344CB8AC3E}">
        <p14:creationId xmlns:p14="http://schemas.microsoft.com/office/powerpoint/2010/main" val="2018427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4C80C-F052-1946-AC0E-D5B087036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Conduct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81FC2-DF85-7649-A870-C28090330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4" y="1371600"/>
            <a:ext cx="7197107" cy="3363225"/>
          </a:xfrm>
        </p:spPr>
        <p:txBody>
          <a:bodyPr/>
          <a:lstStyle/>
          <a:p>
            <a:r>
              <a:rPr lang="en-US" dirty="0"/>
              <a:t>R-Ladies meetups and online communications should be a welcoming, supportive, harassment-free space for all people</a:t>
            </a:r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300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4C80C-F052-1946-AC0E-D5B087036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Conduct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81FC2-DF85-7649-A870-C28090330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4" y="1371600"/>
            <a:ext cx="7197107" cy="3363225"/>
          </a:xfrm>
        </p:spPr>
        <p:txBody>
          <a:bodyPr/>
          <a:lstStyle/>
          <a:p>
            <a:r>
              <a:rPr lang="en-US" dirty="0"/>
              <a:t>R-Ladies meetups and online communications should be a welcoming, supportive, harassment-free space for all people</a:t>
            </a:r>
          </a:p>
          <a:p>
            <a:pPr>
              <a:buNone/>
            </a:pPr>
            <a:endParaRPr lang="en-US" dirty="0"/>
          </a:p>
          <a:p>
            <a:r>
              <a:rPr lang="en-US" dirty="0"/>
              <a:t>If you feel uncomfortable, are experiencing harassment, notice that someone else is being harassed, or have any other concerns, please contact the local organizing team and/or the Global Leadership Team via </a:t>
            </a:r>
          </a:p>
          <a:p>
            <a:pPr lvl="2"/>
            <a:r>
              <a:rPr lang="en-US" dirty="0"/>
              <a:t>Local team: </a:t>
            </a:r>
            <a:r>
              <a:rPr lang="en-US" dirty="0">
                <a:hlinkClick r:id="rId3"/>
              </a:rPr>
              <a:t>boulder@rladies.org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Global team: </a:t>
            </a:r>
            <a:r>
              <a:rPr lang="en-US" dirty="0">
                <a:hlinkClick r:id="rId4"/>
              </a:rPr>
              <a:t>reporting@rladies.org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189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4C80C-F052-1946-AC0E-D5B087036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5" y="422500"/>
            <a:ext cx="7197106" cy="949100"/>
          </a:xfrm>
        </p:spPr>
        <p:txBody>
          <a:bodyPr/>
          <a:lstStyle/>
          <a:p>
            <a:r>
              <a:rPr lang="en-US" dirty="0"/>
              <a:t>Code of Conduct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B93359-EB62-5C45-AFA1-4807BF6B9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911000"/>
            <a:ext cx="3810000" cy="3810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918CE2F-B752-C84A-BD98-957252507CAE}"/>
              </a:ext>
            </a:extLst>
          </p:cNvPr>
          <p:cNvSpPr/>
          <p:nvPr/>
        </p:nvSpPr>
        <p:spPr>
          <a:xfrm>
            <a:off x="2581276" y="4467095"/>
            <a:ext cx="40030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4"/>
              </a:rPr>
              <a:t>rladies.org/code-of-conduct/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48076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739722"/>
            <a:ext cx="5050778" cy="73110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 R-Ladies </a:t>
            </a:r>
            <a:r>
              <a:rPr lang="en" dirty="0" err="1"/>
              <a:t>BouldeR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90424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F4639-BE9E-8044-AB1B-48752D5E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5" y="422500"/>
            <a:ext cx="6195158" cy="857400"/>
          </a:xfrm>
        </p:spPr>
        <p:txBody>
          <a:bodyPr/>
          <a:lstStyle/>
          <a:p>
            <a:r>
              <a:rPr lang="en-US" dirty="0"/>
              <a:t>R Ladies </a:t>
            </a:r>
            <a:r>
              <a:rPr lang="en-US" dirty="0" err="1"/>
              <a:t>BouldeR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8FEBAB-91CE-FF44-9C09-0FBB39BD0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4" y="1586325"/>
            <a:ext cx="7012281" cy="3148500"/>
          </a:xfrm>
        </p:spPr>
        <p:txBody>
          <a:bodyPr/>
          <a:lstStyle/>
          <a:p>
            <a:r>
              <a:rPr lang="en-US" i="1" dirty="0"/>
              <a:t>Organizing team:</a:t>
            </a:r>
            <a:r>
              <a:rPr lang="en-US" dirty="0"/>
              <a:t> Lisa Moller, Leigh Alexander, Marta </a:t>
            </a:r>
            <a:r>
              <a:rPr lang="en-US" dirty="0" err="1"/>
              <a:t>Jankowska</a:t>
            </a:r>
            <a:r>
              <a:rPr lang="en-US" dirty="0"/>
              <a:t>, and Courtney Van Den </a:t>
            </a:r>
            <a:r>
              <a:rPr lang="en-US" dirty="0" err="1"/>
              <a:t>Elzen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i="1" dirty="0"/>
              <a:t>Timing:</a:t>
            </a:r>
            <a:r>
              <a:rPr lang="en-US" dirty="0"/>
              <a:t> 2nd Tuesday of each month, 6-7PM</a:t>
            </a:r>
          </a:p>
          <a:p>
            <a:pPr>
              <a:buNone/>
            </a:pPr>
            <a:endParaRPr lang="en-US" dirty="0"/>
          </a:p>
          <a:p>
            <a:r>
              <a:rPr lang="en-US" i="1" dirty="0"/>
              <a:t>Location:</a:t>
            </a:r>
            <a:r>
              <a:rPr lang="en-US" dirty="0"/>
              <a:t> here! (2990 Wilderness Place)</a:t>
            </a:r>
            <a:br>
              <a:rPr lang="en-US" dirty="0"/>
            </a:br>
            <a:endParaRPr lang="en-US" dirty="0"/>
          </a:p>
          <a:p>
            <a:r>
              <a:rPr lang="en-US" i="1" dirty="0"/>
              <a:t>Sponsored by:</a:t>
            </a:r>
            <a:r>
              <a:rPr lang="en-US" dirty="0"/>
              <a:t> </a:t>
            </a:r>
            <a:r>
              <a:rPr lang="en-US" dirty="0" err="1"/>
              <a:t>SomaLogic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864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F4639-BE9E-8044-AB1B-48752D5E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5" y="422500"/>
            <a:ext cx="6195158" cy="857400"/>
          </a:xfrm>
        </p:spPr>
        <p:txBody>
          <a:bodyPr/>
          <a:lstStyle/>
          <a:p>
            <a:r>
              <a:rPr lang="en-US" dirty="0"/>
              <a:t>R Ladies </a:t>
            </a:r>
            <a:r>
              <a:rPr lang="en-US" dirty="0" err="1"/>
              <a:t>BouldeR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8FEBAB-91CE-FF44-9C09-0FBB39BD0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5" y="1382044"/>
            <a:ext cx="7012281" cy="3148500"/>
          </a:xfrm>
        </p:spPr>
        <p:txBody>
          <a:bodyPr/>
          <a:lstStyle/>
          <a:p>
            <a:pPr marL="285750" indent="-285750"/>
            <a:r>
              <a:rPr lang="en-US" b="1" dirty="0"/>
              <a:t>Potential meeting types</a:t>
            </a:r>
          </a:p>
          <a:p>
            <a:pPr marL="285750" lvl="2" indent="-285750"/>
            <a:endParaRPr lang="en-US" b="1" dirty="0"/>
          </a:p>
          <a:p>
            <a:pPr marL="285750" lvl="2" indent="-285750"/>
            <a:r>
              <a:rPr lang="en-US" dirty="0"/>
              <a:t>short tutorial + code along</a:t>
            </a:r>
          </a:p>
          <a:p>
            <a:pPr marL="285750" lvl="2" indent="-285750"/>
            <a:endParaRPr lang="en-US" dirty="0"/>
          </a:p>
          <a:p>
            <a:pPr marL="285750" lvl="2" indent="-285750"/>
            <a:r>
              <a:rPr lang="en-US" dirty="0"/>
              <a:t>informal project help presentations (you present, we help!)</a:t>
            </a:r>
          </a:p>
          <a:p>
            <a:pPr marL="285750" lvl="2" indent="-285750"/>
            <a:endParaRPr lang="en-US" dirty="0"/>
          </a:p>
          <a:p>
            <a:pPr marL="285750" lvl="2" indent="-285750"/>
            <a:r>
              <a:rPr lang="en-US" dirty="0"/>
              <a:t>open coding hours + R help, </a:t>
            </a:r>
          </a:p>
          <a:p>
            <a:pPr marL="285750" lvl="2" indent="-285750"/>
            <a:endParaRPr lang="en-US" dirty="0"/>
          </a:p>
          <a:p>
            <a:pPr marL="285750" lvl="2" indent="-285750"/>
            <a:r>
              <a:rPr lang="en-US" dirty="0"/>
              <a:t>Networking mixers</a:t>
            </a:r>
          </a:p>
          <a:p>
            <a:pPr marL="285750" lvl="2" indent="-285750"/>
            <a:endParaRPr lang="en-US" dirty="0"/>
          </a:p>
          <a:p>
            <a:pPr marL="285750" lvl="2" indent="-285750"/>
            <a:r>
              <a:rPr lang="en-US" dirty="0"/>
              <a:t>(your idea here?)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045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892821" y="1496527"/>
            <a:ext cx="5478795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Meet Your R-Ladies </a:t>
            </a:r>
            <a:r>
              <a:rPr lang="en" dirty="0" err="1"/>
              <a:t>BouldeR</a:t>
            </a:r>
            <a:r>
              <a:rPr lang="en" dirty="0"/>
              <a:t> Organizers!</a:t>
            </a:r>
          </a:p>
        </p:txBody>
      </p:sp>
    </p:spTree>
    <p:extLst>
      <p:ext uri="{BB962C8B-B14F-4D97-AF65-F5344CB8AC3E}">
        <p14:creationId xmlns:p14="http://schemas.microsoft.com/office/powerpoint/2010/main" val="2310208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4CF0B-419D-5449-A095-109C89560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4" y="422500"/>
            <a:ext cx="4385813" cy="857400"/>
          </a:xfrm>
        </p:spPr>
        <p:txBody>
          <a:bodyPr/>
          <a:lstStyle/>
          <a:p>
            <a:r>
              <a:rPr lang="en-US" dirty="0"/>
              <a:t>Courtney Van Den </a:t>
            </a:r>
            <a:r>
              <a:rPr lang="en-US" dirty="0" err="1"/>
              <a:t>Elzen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2F890-5984-EC45-9A97-326CFF545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5" y="1586325"/>
            <a:ext cx="6379984" cy="3148500"/>
          </a:xfrm>
        </p:spPr>
        <p:txBody>
          <a:bodyPr/>
          <a:lstStyle/>
          <a:p>
            <a:pPr marL="285750" indent="-285750"/>
            <a:r>
              <a:rPr lang="en-US" dirty="0"/>
              <a:t>PhD Student, Evolutionary Biology, CU Boulder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Background: </a:t>
            </a:r>
            <a:r>
              <a:rPr lang="en-US" dirty="0"/>
              <a:t>Mathematics and Evolutionary Biology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 err="1"/>
              <a:t>UseR</a:t>
            </a:r>
            <a:r>
              <a:rPr lang="en-US" i="1" dirty="0"/>
              <a:t> since: </a:t>
            </a:r>
            <a:r>
              <a:rPr lang="en-US" dirty="0"/>
              <a:t>2012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R expertise: </a:t>
            </a:r>
            <a:r>
              <a:rPr lang="en-US" dirty="0"/>
              <a:t>lme4 (GLMMs), ggplot2 (data visualization)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026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5050778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 R-Ladies Global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D8B11-7602-534A-BE36-96DD8CCEC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4" y="422500"/>
            <a:ext cx="4818439" cy="857400"/>
          </a:xfrm>
        </p:spPr>
        <p:txBody>
          <a:bodyPr/>
          <a:lstStyle/>
          <a:p>
            <a:r>
              <a:rPr lang="en-US" dirty="0"/>
              <a:t>R Package Highlight: {BRRR}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26990-7A94-1C49-8459-93BEC13D7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3" y="1995000"/>
            <a:ext cx="7069225" cy="2255987"/>
          </a:xfrm>
        </p:spPr>
        <p:txBody>
          <a:bodyPr/>
          <a:lstStyle/>
          <a:p>
            <a:r>
              <a:rPr lang="en-US" dirty="0"/>
              <a:t>Author: Brooke Watson</a:t>
            </a:r>
          </a:p>
          <a:p>
            <a:endParaRPr lang="en-US" dirty="0"/>
          </a:p>
          <a:p>
            <a:r>
              <a:rPr lang="en-US" dirty="0"/>
              <a:t>Similar to ‘</a:t>
            </a:r>
            <a:r>
              <a:rPr lang="en-US" dirty="0" err="1"/>
              <a:t>beepr</a:t>
            </a:r>
            <a:r>
              <a:rPr lang="en-US" dirty="0"/>
              <a:t>’ package but rap sounds!</a:t>
            </a:r>
            <a:br>
              <a:rPr lang="en-US" dirty="0"/>
            </a:br>
            <a:endParaRPr lang="en-US" dirty="0"/>
          </a:p>
          <a:p>
            <a:r>
              <a:rPr lang="en-US" dirty="0">
                <a:hlinkClick r:id="rId3"/>
              </a:rPr>
              <a:t>http://www.therapboard.com/</a:t>
            </a:r>
            <a:endParaRPr lang="en-US" dirty="0"/>
          </a:p>
          <a:p>
            <a:endParaRPr lang="en-US" dirty="0"/>
          </a:p>
          <a:p>
            <a:r>
              <a:rPr lang="en-US" dirty="0"/>
              <a:t>See R Ladies Boulder </a:t>
            </a:r>
            <a:r>
              <a:rPr lang="en-US" dirty="0" err="1"/>
              <a:t>Github</a:t>
            </a:r>
            <a:r>
              <a:rPr lang="en-US" dirty="0"/>
              <a:t> for BRRR package sampler script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pPr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F83376-5867-954E-8622-7FB8ADC0D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2783" y="256568"/>
            <a:ext cx="1637893" cy="1637893"/>
          </a:xfrm>
          <a:prstGeom prst="rect">
            <a:avLst/>
          </a:prstGeom>
          <a:ln w="38100">
            <a:solidFill>
              <a:srgbClr val="88398A"/>
            </a:solidFill>
          </a:ln>
        </p:spPr>
      </p:pic>
    </p:spTree>
    <p:extLst>
      <p:ext uri="{BB962C8B-B14F-4D97-AF65-F5344CB8AC3E}">
        <p14:creationId xmlns:p14="http://schemas.microsoft.com/office/powerpoint/2010/main" val="2656329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Lisa Moller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Data Analyst, Boulder County Assessor’s Office</a:t>
            </a:r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Background: Math, Biology, Health Law and Policy (and </a:t>
            </a:r>
            <a:r>
              <a:rPr lang="en-US" dirty="0" err="1"/>
              <a:t>Centurylink</a:t>
            </a:r>
            <a:r>
              <a:rPr lang="en-US" dirty="0"/>
              <a:t>)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User since: 2015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Expertise: outside of R</a:t>
            </a:r>
            <a:r>
              <a:rPr lang="mr-IN" dirty="0"/>
              <a:t>…</a:t>
            </a:r>
            <a:r>
              <a:rPr lang="en-US" dirty="0"/>
              <a:t> I’m here to learn! (SQL, Python, Tableau, </a:t>
            </a:r>
            <a:r>
              <a:rPr lang="en-US" dirty="0" err="1"/>
              <a:t>PowerBI</a:t>
            </a:r>
            <a:r>
              <a:rPr lang="en-US" dirty="0"/>
              <a:t>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690986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4" y="422500"/>
            <a:ext cx="518575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>
                <a:solidFill>
                  <a:schemeClr val="tx1"/>
                </a:solidFill>
              </a:rPr>
              <a:t>R Package Highlight: </a:t>
            </a:r>
            <a:r>
              <a:rPr lang="en-US" dirty="0" err="1">
                <a:solidFill>
                  <a:schemeClr val="tx1"/>
                </a:solidFill>
              </a:rPr>
              <a:t>ropenaq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Author: </a:t>
            </a:r>
            <a:r>
              <a:rPr lang="en-US" dirty="0" err="1"/>
              <a:t>Maëlle</a:t>
            </a:r>
            <a:r>
              <a:rPr lang="en-US" dirty="0"/>
              <a:t> Salmon</a:t>
            </a:r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marL="457200" lvl="0" indent="-228600"/>
            <a:r>
              <a:rPr lang="en-US" dirty="0"/>
              <a:t>Accesses air quality data on </a:t>
            </a:r>
            <a:r>
              <a:rPr lang="en-US" dirty="0">
                <a:hlinkClick r:id="rId3"/>
              </a:rPr>
              <a:t>https://openaq.org/</a:t>
            </a:r>
            <a:endParaRPr lang="en-US" dirty="0"/>
          </a:p>
          <a:p>
            <a:pPr marL="228600" lvl="0">
              <a:buNone/>
            </a:pPr>
            <a:endParaRPr lang="en-US" dirty="0"/>
          </a:p>
          <a:p>
            <a:pPr marL="457200" lvl="0" indent="-228600"/>
            <a:r>
              <a:rPr lang="en-US" dirty="0"/>
              <a:t>A little background from </a:t>
            </a:r>
            <a:r>
              <a:rPr lang="en-US"/>
              <a:t>Maëlle</a:t>
            </a:r>
            <a:r>
              <a:rPr lang="en-US" dirty="0"/>
              <a:t> herself</a:t>
            </a:r>
            <a:r>
              <a:rPr lang="mr-IN" dirty="0"/>
              <a:t>…</a:t>
            </a:r>
            <a:r>
              <a:rPr lang="en-US" dirty="0"/>
              <a:t> https://</a:t>
            </a:r>
            <a:r>
              <a:rPr lang="en-US" dirty="0" err="1"/>
              <a:t>www.r-bloggers.com</a:t>
            </a:r>
            <a:r>
              <a:rPr lang="en-US" dirty="0"/>
              <a:t>/</a:t>
            </a:r>
            <a:r>
              <a:rPr lang="en-US" dirty="0" err="1"/>
              <a:t>ropenaq</a:t>
            </a:r>
            <a:r>
              <a:rPr lang="en-US" dirty="0"/>
              <a:t>-a-breath-of-fresh-</a:t>
            </a:r>
            <a:r>
              <a:rPr lang="en-US" dirty="0" err="1"/>
              <a:t>airr</a:t>
            </a:r>
            <a:r>
              <a:rPr lang="en-US" dirty="0"/>
              <a:t>/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752762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609CC-67E7-9B49-9D92-2415AC378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Leigh Alexander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B44EA-54BD-9640-9FC0-FE9E3115EE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5" y="1093030"/>
            <a:ext cx="5971500" cy="341881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Bioinformatics Scientist @ </a:t>
            </a:r>
            <a:r>
              <a:rPr lang="en-US" dirty="0" err="1"/>
              <a:t>SomaLogic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Ph.D. in Cognitive Psychology &amp; Neuroscience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UseR</a:t>
            </a:r>
            <a:r>
              <a:rPr lang="en-US" dirty="0"/>
              <a:t> since 2006 </a:t>
            </a:r>
            <a:r>
              <a:rPr lang="en-US" sz="1400" dirty="0"/>
              <a:t>(but much more since 2016)</a:t>
            </a:r>
          </a:p>
          <a:p>
            <a:pPr>
              <a:lnSpc>
                <a:spcPct val="150000"/>
              </a:lnSpc>
            </a:pPr>
            <a:r>
              <a:rPr lang="en-US" dirty="0"/>
              <a:t>R expertise</a:t>
            </a:r>
          </a:p>
          <a:p>
            <a:pPr marL="466725" lvl="3">
              <a:lnSpc>
                <a:spcPct val="150000"/>
              </a:lnSpc>
            </a:pPr>
            <a:r>
              <a:rPr lang="en-US" sz="1600" dirty="0"/>
              <a:t>Machine Learning (caret, </a:t>
            </a:r>
            <a:r>
              <a:rPr lang="en-US" sz="1600" dirty="0" err="1"/>
              <a:t>tidymodels</a:t>
            </a:r>
            <a:r>
              <a:rPr lang="en-US" sz="1600" dirty="0"/>
              <a:t>)</a:t>
            </a:r>
          </a:p>
          <a:p>
            <a:pPr marL="466725" lvl="3">
              <a:lnSpc>
                <a:spcPct val="150000"/>
              </a:lnSpc>
            </a:pPr>
            <a:r>
              <a:rPr lang="en-US" sz="1600" dirty="0"/>
              <a:t>Reproducibility (</a:t>
            </a:r>
            <a:r>
              <a:rPr lang="en-US" sz="1600" dirty="0" err="1"/>
              <a:t>RMarkdown</a:t>
            </a:r>
            <a:r>
              <a:rPr lang="en-US" sz="1600" dirty="0"/>
              <a:t>)</a:t>
            </a:r>
          </a:p>
          <a:p>
            <a:pPr marL="466725" lvl="3">
              <a:lnSpc>
                <a:spcPct val="150000"/>
              </a:lnSpc>
            </a:pPr>
            <a:r>
              <a:rPr lang="en-US" sz="1600" dirty="0"/>
              <a:t>Visualization (ggplot2, </a:t>
            </a:r>
            <a:r>
              <a:rPr lang="en-US" sz="1600" dirty="0" err="1"/>
              <a:t>plotly</a:t>
            </a:r>
            <a:r>
              <a:rPr lang="en-US" sz="1600" dirty="0"/>
              <a:t>)</a:t>
            </a:r>
          </a:p>
          <a:p>
            <a:pPr marL="466725" lvl="3">
              <a:lnSpc>
                <a:spcPct val="150000"/>
              </a:lnSpc>
            </a:pPr>
            <a:r>
              <a:rPr lang="en-US" sz="1600" dirty="0"/>
              <a:t>And generally obsessed </a:t>
            </a:r>
            <a:r>
              <a:rPr lang="en-US" dirty="0"/>
              <a:t>with the </a:t>
            </a:r>
            <a:r>
              <a:rPr lang="en-US" dirty="0" err="1"/>
              <a:t>tidyverse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79360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B96EA-869B-9745-A94D-14295D4F0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5" y="422500"/>
            <a:ext cx="4698122" cy="857400"/>
          </a:xfrm>
        </p:spPr>
        <p:txBody>
          <a:bodyPr/>
          <a:lstStyle/>
          <a:p>
            <a:r>
              <a:rPr lang="en-US" dirty="0"/>
              <a:t>R Package Highlight: {here}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601ED4-DABC-E846-825D-0EF74109C2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Jenny Bryan </a:t>
            </a:r>
          </a:p>
          <a:p>
            <a:pPr>
              <a:lnSpc>
                <a:spcPct val="150000"/>
              </a:lnSpc>
            </a:pPr>
            <a:r>
              <a:rPr lang="en-US" dirty="0"/>
              <a:t>Kirill Muller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E096B1-7356-C940-97CC-A3412FE29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818" y="148562"/>
            <a:ext cx="1645920" cy="1645920"/>
          </a:xfrm>
          <a:prstGeom prst="rect">
            <a:avLst/>
          </a:prstGeom>
          <a:ln w="38100">
            <a:solidFill>
              <a:srgbClr val="88398A"/>
            </a:solidFill>
          </a:ln>
        </p:spPr>
      </p:pic>
    </p:spTree>
    <p:extLst>
      <p:ext uri="{BB962C8B-B14F-4D97-AF65-F5344CB8AC3E}">
        <p14:creationId xmlns:p14="http://schemas.microsoft.com/office/powerpoint/2010/main" val="4845626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01AA2-BDEA-B54B-9371-E848D0B1E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29" y="207395"/>
            <a:ext cx="4842501" cy="857400"/>
          </a:xfrm>
        </p:spPr>
        <p:txBody>
          <a:bodyPr/>
          <a:lstStyle/>
          <a:p>
            <a:r>
              <a:rPr lang="en-US" dirty="0"/>
              <a:t>R Package Highlight: {here}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6AB8FBEC-EF49-2742-96BB-8239CCC32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" y="1025017"/>
            <a:ext cx="4423231" cy="3657600"/>
          </a:xfrm>
          <a:prstGeom prst="rect">
            <a:avLst/>
          </a:prstGeom>
        </p:spPr>
      </p:pic>
      <p:pic>
        <p:nvPicPr>
          <p:cNvPr id="7" name="Picture 6" descr="A sign on the screen&#10;&#10;Description automatically generated">
            <a:extLst>
              <a:ext uri="{FF2B5EF4-FFF2-40B4-BE49-F238E27FC236}">
                <a16:creationId xmlns:a16="http://schemas.microsoft.com/office/drawing/2014/main" id="{4BCB4C09-A73D-5149-B3DF-F027CB2FE6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2291" y="1025017"/>
            <a:ext cx="445170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759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71410B-1D12-5C46-85BE-027A51E64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13E17-5152-4744-856B-AB819AADB1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67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83D9B-D678-8043-9BCB-BB3985693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4" y="422500"/>
            <a:ext cx="4674059" cy="857400"/>
          </a:xfrm>
        </p:spPr>
        <p:txBody>
          <a:bodyPr/>
          <a:lstStyle/>
          <a:p>
            <a:r>
              <a:rPr lang="en-US" dirty="0"/>
              <a:t>R Package Highlight: {here}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5E4360-BCFC-814A-9942-80081C4C48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Project-based workflows</a:t>
            </a:r>
          </a:p>
          <a:p>
            <a:pPr>
              <a:lnSpc>
                <a:spcPct val="150000"/>
              </a:lnSpc>
            </a:pPr>
            <a:r>
              <a:rPr lang="en-US" dirty="0"/>
              <a:t>Self-contained and portable</a:t>
            </a:r>
          </a:p>
          <a:p>
            <a:pPr>
              <a:lnSpc>
                <a:spcPct val="150000"/>
              </a:lnSpc>
            </a:pPr>
            <a:r>
              <a:rPr lang="en-US" dirty="0"/>
              <a:t>Useful for </a:t>
            </a:r>
            <a:r>
              <a:rPr lang="en-US" b="1" dirty="0"/>
              <a:t>collaboration </a:t>
            </a:r>
            <a:r>
              <a:rPr lang="en-US" dirty="0"/>
              <a:t>&amp; future you 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Rmarkdown</a:t>
            </a:r>
            <a:endParaRPr lang="en-US" dirty="0"/>
          </a:p>
          <a:p>
            <a:pPr marL="466725" lvl="3">
              <a:lnSpc>
                <a:spcPct val="150000"/>
              </a:lnSpc>
            </a:pPr>
            <a:r>
              <a:rPr lang="en-US" sz="1600" dirty="0"/>
              <a:t>Sets working directory to file location</a:t>
            </a:r>
          </a:p>
          <a:p>
            <a:pPr>
              <a:lnSpc>
                <a:spcPct val="150000"/>
              </a:lnSpc>
            </a:pPr>
            <a:r>
              <a:rPr lang="en-US" dirty="0"/>
              <a:t>Similar to </a:t>
            </a:r>
            <a:r>
              <a:rPr lang="en-US" dirty="0" err="1"/>
              <a:t>file.path</a:t>
            </a:r>
            <a:r>
              <a:rPr lang="en-US" dirty="0"/>
              <a:t>(), safe across operating systems</a:t>
            </a:r>
          </a:p>
        </p:txBody>
      </p:sp>
    </p:spTree>
    <p:extLst>
      <p:ext uri="{BB962C8B-B14F-4D97-AF65-F5344CB8AC3E}">
        <p14:creationId xmlns:p14="http://schemas.microsoft.com/office/powerpoint/2010/main" val="15380544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EC560-3389-064D-BB1B-283BBD5DF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40100"/>
            <a:ext cx="4878596" cy="857400"/>
          </a:xfrm>
        </p:spPr>
        <p:txBody>
          <a:bodyPr/>
          <a:lstStyle/>
          <a:p>
            <a:r>
              <a:rPr lang="en-US" dirty="0"/>
              <a:t>R Package Highlight: {here}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78D5F-7DE8-024A-A07A-34BF03AAD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2348" y="997500"/>
            <a:ext cx="8783052" cy="3723500"/>
          </a:xfrm>
        </p:spPr>
        <p:txBody>
          <a:bodyPr/>
          <a:lstStyle/>
          <a:p>
            <a:pPr marL="287338" indent="-276225">
              <a:lnSpc>
                <a:spcPct val="150000"/>
              </a:lnSpc>
            </a:pPr>
            <a:r>
              <a:rPr lang="en-US" dirty="0"/>
              <a:t>Is a file named .here present?</a:t>
            </a:r>
          </a:p>
          <a:p>
            <a:pPr marL="287338" indent="-276225">
              <a:lnSpc>
                <a:spcPct val="150000"/>
              </a:lnSpc>
            </a:pPr>
            <a:r>
              <a:rPr lang="en-US" dirty="0"/>
              <a:t>Is this an RStudio Project? Literally, can I find a file named something like </a:t>
            </a:r>
            <a:r>
              <a:rPr lang="en-US" dirty="0" err="1"/>
              <a:t>foo.Rproj</a:t>
            </a:r>
            <a:r>
              <a:rPr lang="en-US" dirty="0"/>
              <a:t>?</a:t>
            </a:r>
          </a:p>
          <a:p>
            <a:pPr marL="287338" indent="-276225">
              <a:lnSpc>
                <a:spcPct val="150000"/>
              </a:lnSpc>
            </a:pPr>
            <a:r>
              <a:rPr lang="en-US" dirty="0"/>
              <a:t>Is this an R package? Does it have a DESCRIPTION file?</a:t>
            </a:r>
          </a:p>
          <a:p>
            <a:pPr marL="287338" indent="-276225">
              <a:lnSpc>
                <a:spcPct val="150000"/>
              </a:lnSpc>
            </a:pPr>
            <a:r>
              <a:rPr lang="en-US" dirty="0"/>
              <a:t>Is this a 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remake</a:t>
            </a:r>
            <a:r>
              <a:rPr lang="en-US" dirty="0"/>
              <a:t> project? Does it have a file named </a:t>
            </a:r>
            <a:r>
              <a:rPr lang="en-US" dirty="0" err="1"/>
              <a:t>remake.yml</a:t>
            </a:r>
            <a:r>
              <a:rPr lang="en-US" dirty="0"/>
              <a:t>?</a:t>
            </a:r>
          </a:p>
          <a:p>
            <a:pPr marL="287338" indent="-276225">
              <a:lnSpc>
                <a:spcPct val="150000"/>
              </a:lnSpc>
            </a:pPr>
            <a:r>
              <a:rPr lang="en-US" dirty="0"/>
              <a:t>Is this a 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projectile</a:t>
            </a:r>
            <a:r>
              <a:rPr lang="en-US" dirty="0"/>
              <a:t> project? Does it have a file named .projectile?</a:t>
            </a:r>
          </a:p>
          <a:p>
            <a:pPr marL="287338" indent="-276225"/>
            <a:r>
              <a:rPr lang="en-US" dirty="0"/>
              <a:t>Is this a checkout from a version control system? Does it have a directory named .git or .</a:t>
            </a:r>
            <a:r>
              <a:rPr lang="en-US" dirty="0" err="1"/>
              <a:t>svn</a:t>
            </a:r>
            <a:r>
              <a:rPr lang="en-US" dirty="0"/>
              <a:t>? Currently, only Git and Subversion are supported.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4312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74CF3-C828-F841-B097-F57E6F234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4" y="422500"/>
            <a:ext cx="4734217" cy="857400"/>
          </a:xfrm>
        </p:spPr>
        <p:txBody>
          <a:bodyPr/>
          <a:lstStyle/>
          <a:p>
            <a:r>
              <a:rPr lang="en-US" dirty="0"/>
              <a:t>R Package Highlight: {here}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141D3-32E4-EF40-9F43-5C46C213D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4" y="1586325"/>
            <a:ext cx="7248817" cy="3148500"/>
          </a:xfrm>
        </p:spPr>
        <p:txBody>
          <a:bodyPr/>
          <a:lstStyle/>
          <a:p>
            <a:pPr marL="287338" indent="-276225">
              <a:lnSpc>
                <a:spcPct val="150000"/>
              </a:lnSpc>
            </a:pPr>
            <a:r>
              <a:rPr lang="en-US" dirty="0">
                <a:hlinkClick r:id="rId2"/>
              </a:rPr>
              <a:t>https://github.com/jennybc/here_here</a:t>
            </a:r>
            <a:endParaRPr lang="en-US" dirty="0"/>
          </a:p>
          <a:p>
            <a:pPr marL="287338" indent="-276225">
              <a:lnSpc>
                <a:spcPct val="150000"/>
              </a:lnSpc>
            </a:pPr>
            <a:r>
              <a:rPr lang="en-US" dirty="0">
                <a:hlinkClick r:id="rId3"/>
              </a:rPr>
              <a:t>https://www.tidyverse.org/articles/2017/12/workflow-vs-script/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647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What is R Ladies?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92025" y="1279900"/>
            <a:ext cx="7158196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/>
            <a:r>
              <a:rPr lang="en-US" dirty="0"/>
              <a:t>Worldwide organization whose mission is </a:t>
            </a:r>
            <a:r>
              <a:rPr lang="en-US" i="1" u="sng" dirty="0"/>
              <a:t>to promote gender diversity in the R community </a:t>
            </a:r>
            <a:r>
              <a:rPr lang="en-US" dirty="0"/>
              <a:t>and encourage, inspire, and empower people of genders currently underrepresented in the R community. </a:t>
            </a:r>
          </a:p>
          <a:p>
            <a:pPr marL="457200" lvl="0" indent="-228600"/>
            <a:endParaRPr lang="en-US" i="1" u="sng" dirty="0"/>
          </a:p>
          <a:p>
            <a:pPr marL="228600" lvl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879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04643-6FDD-4427-BC37-2637FDF2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Marta Jankowska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B4C8E061-B3EA-4FA4-965C-8F93B5637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150" y="1585913"/>
            <a:ext cx="5970588" cy="3149600"/>
          </a:xfrm>
        </p:spPr>
        <p:txBody>
          <a:bodyPr/>
          <a:lstStyle/>
          <a:p>
            <a:pPr marL="285750" indent="-285750"/>
            <a:r>
              <a:rPr lang="en-US" dirty="0"/>
              <a:t>Assistant Professor at UC San Diego</a:t>
            </a:r>
          </a:p>
          <a:p>
            <a:pPr>
              <a:buNone/>
            </a:pPr>
            <a:endParaRPr lang="en-US" dirty="0"/>
          </a:p>
          <a:p>
            <a:pPr marL="285750" indent="-285750"/>
            <a:r>
              <a:rPr lang="en-US" i="1" dirty="0"/>
              <a:t>Background: </a:t>
            </a:r>
            <a:r>
              <a:rPr lang="en-US" dirty="0"/>
              <a:t>Geography, public health, epidemiology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User since: </a:t>
            </a:r>
            <a:r>
              <a:rPr lang="en-US" dirty="0"/>
              <a:t>2017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R expertise: </a:t>
            </a:r>
            <a:r>
              <a:rPr lang="en-US" dirty="0"/>
              <a:t>telling my students what to do in R (lots of stats and spatial modeling), but my mission is to become more proficient myself!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5834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19269-ECCF-4714-91FA-AC762A98C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package highlight: </a:t>
            </a:r>
            <a:r>
              <a:rPr lang="en-US" b="0" dirty="0" err="1">
                <a:hlinkClick r:id="rId3"/>
              </a:rPr>
              <a:t>RColorBrewer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BF7ECB-8CAA-4E2E-AEE7-EF6F41C9C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5" y="1943099"/>
            <a:ext cx="5971500" cy="2791725"/>
          </a:xfrm>
        </p:spPr>
        <p:txBody>
          <a:bodyPr/>
          <a:lstStyle/>
          <a:p>
            <a:r>
              <a:rPr lang="en-US" dirty="0"/>
              <a:t>Make pretty maps and </a:t>
            </a:r>
            <a:br>
              <a:rPr lang="en-US" dirty="0"/>
            </a:br>
            <a:r>
              <a:rPr lang="en-US" dirty="0"/>
              <a:t>plots with scientifically </a:t>
            </a:r>
            <a:br>
              <a:rPr lang="en-US" dirty="0"/>
            </a:br>
            <a:r>
              <a:rPr lang="en-US" dirty="0"/>
              <a:t>researched color schemes</a:t>
            </a:r>
          </a:p>
          <a:p>
            <a:endParaRPr lang="en-US" dirty="0"/>
          </a:p>
          <a:p>
            <a:r>
              <a:rPr lang="en-US" dirty="0"/>
              <a:t>Supplement this info with </a:t>
            </a:r>
            <a:br>
              <a:rPr lang="en-US" dirty="0"/>
            </a:br>
            <a:r>
              <a:rPr lang="en-US" dirty="0"/>
              <a:t>colorbrewer2.org</a:t>
            </a:r>
          </a:p>
          <a:p>
            <a:endParaRPr lang="en-US" dirty="0"/>
          </a:p>
          <a:p>
            <a:r>
              <a:rPr lang="en-US" dirty="0"/>
              <a:t>Developed by Cinthia Brewer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03E2AB-B91D-41BC-B7DE-96346CFA1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6055" y="1040130"/>
            <a:ext cx="4941808" cy="3593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8650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2F624-13E0-4D18-BFC6-B271824A0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Lets Talk!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94AF5-ADFB-4050-9E01-B2EFD6160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4" y="1177290"/>
            <a:ext cx="8349105" cy="3557535"/>
          </a:xfrm>
        </p:spPr>
        <p:txBody>
          <a:bodyPr/>
          <a:lstStyle/>
          <a:p>
            <a:r>
              <a:rPr lang="en-US" sz="2400" dirty="0"/>
              <a:t>Who are you?</a:t>
            </a:r>
          </a:p>
          <a:p>
            <a:r>
              <a:rPr lang="en-US" sz="2400" dirty="0"/>
              <a:t>What is your background?</a:t>
            </a:r>
          </a:p>
          <a:p>
            <a:r>
              <a:rPr lang="en-US" sz="2400" dirty="0"/>
              <a:t>What do you want to learn and what is your expertise level in R?</a:t>
            </a:r>
          </a:p>
          <a:p>
            <a:pPr>
              <a:buNone/>
            </a:pPr>
            <a:endParaRPr lang="en-US" sz="2400" dirty="0"/>
          </a:p>
          <a:p>
            <a:pPr lvl="1"/>
            <a:r>
              <a:rPr lang="en-US" sz="2400" dirty="0"/>
              <a:t>If you haven’t yet, please go to </a:t>
            </a:r>
            <a:r>
              <a:rPr lang="en-US" sz="2400" dirty="0">
                <a:hlinkClick r:id="rId2"/>
              </a:rPr>
              <a:t>https://bit.ly/2m7GQwR</a:t>
            </a:r>
            <a:r>
              <a:rPr lang="en-US" sz="2400" dirty="0"/>
              <a:t> and fill in the survey to tell us a bit about yourself</a:t>
            </a:r>
          </a:p>
          <a:p>
            <a:endParaRPr lang="en-US" sz="2400" dirty="0"/>
          </a:p>
          <a:p>
            <a:r>
              <a:rPr lang="en-US" sz="2400" dirty="0"/>
              <a:t>Future meeting formats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30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What is R Ladies?</a:t>
            </a: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92025" y="1279900"/>
            <a:ext cx="7158196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/>
            <a:r>
              <a:rPr lang="en-US" dirty="0"/>
              <a:t>Worldwide organization whose mission is </a:t>
            </a:r>
            <a:r>
              <a:rPr lang="en-US" i="1" u="sng" dirty="0"/>
              <a:t>to promote gender diversity in the R community </a:t>
            </a:r>
            <a:r>
              <a:rPr lang="en-US" dirty="0"/>
              <a:t>and encourage, inspire, and empower people of genders currently underrepresented in the R community. </a:t>
            </a:r>
          </a:p>
          <a:p>
            <a:pPr marL="457200" lvl="0" indent="-228600"/>
            <a:endParaRPr lang="en-US" i="1" u="sng" dirty="0"/>
          </a:p>
          <a:p>
            <a:pPr marL="228600" lvl="0">
              <a:buNone/>
            </a:pPr>
            <a:endParaRPr lang="en-US" dirty="0"/>
          </a:p>
          <a:p>
            <a:pPr marL="457200" lvl="0" indent="-228600"/>
            <a:r>
              <a:rPr lang="en-US" b="1" dirty="0"/>
              <a:t>R-Ladies’ primary focus</a:t>
            </a:r>
            <a:r>
              <a:rPr lang="en-US" dirty="0"/>
              <a:t>: Build a collaborative global network to facilitate minority gender R enthusiasts</a:t>
            </a:r>
          </a:p>
        </p:txBody>
      </p:sp>
    </p:spTree>
    <p:extLst>
      <p:ext uri="{BB962C8B-B14F-4D97-AF65-F5344CB8AC3E}">
        <p14:creationId xmlns:p14="http://schemas.microsoft.com/office/powerpoint/2010/main" val="3857976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D4BC-C746-5C4B-BB2C-D95262FFA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4" y="422500"/>
            <a:ext cx="5582315" cy="857400"/>
          </a:xfrm>
        </p:spPr>
        <p:txBody>
          <a:bodyPr/>
          <a:lstStyle/>
          <a:p>
            <a:r>
              <a:rPr lang="en-US" dirty="0"/>
              <a:t>What is the history of R Ladies?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8B790-110A-E445-AA13-E09B2E595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3" y="1572500"/>
            <a:ext cx="6866367" cy="3148500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  <a:p>
            <a:pPr>
              <a:buNone/>
            </a:pPr>
            <a:br>
              <a:rPr lang="en-US" dirty="0"/>
            </a:br>
            <a:endParaRPr lang="en-US" dirty="0"/>
          </a:p>
          <a:p>
            <a:pPr marL="285750" indent="-28575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518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D4BC-C746-5C4B-BB2C-D95262FFA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4" y="422500"/>
            <a:ext cx="5582315" cy="857400"/>
          </a:xfrm>
        </p:spPr>
        <p:txBody>
          <a:bodyPr/>
          <a:lstStyle/>
          <a:p>
            <a:r>
              <a:rPr lang="en-US" dirty="0"/>
              <a:t>What is the history of R Ladies?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8B790-110A-E445-AA13-E09B2E595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3" y="1572500"/>
            <a:ext cx="6866367" cy="3148500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pPr marL="285750" indent="-285750"/>
            <a:r>
              <a:rPr lang="en-US" i="1" dirty="0"/>
              <a:t>2012</a:t>
            </a:r>
            <a:r>
              <a:rPr lang="en-US" dirty="0"/>
              <a:t>: Founded by Gabriela de </a:t>
            </a:r>
            <a:r>
              <a:rPr lang="en-US" dirty="0" err="1"/>
              <a:t>Quieroz</a:t>
            </a:r>
            <a:r>
              <a:rPr lang="en-US" dirty="0"/>
              <a:t> in San Francisco</a:t>
            </a:r>
          </a:p>
          <a:p>
            <a:pPr marL="285750" indent="-285750"/>
            <a:endParaRPr lang="en-US" dirty="0"/>
          </a:p>
          <a:p>
            <a:pPr>
              <a:buNone/>
            </a:pPr>
            <a:br>
              <a:rPr lang="en-US" dirty="0"/>
            </a:br>
            <a:endParaRPr lang="en-US" dirty="0"/>
          </a:p>
          <a:p>
            <a:pPr marL="285750" indent="-285750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D222E5-4882-8046-8AEC-252B3E9EF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386" y="2403750"/>
            <a:ext cx="3476709" cy="26098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88181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D4BC-C746-5C4B-BB2C-D95262FFA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4" y="422500"/>
            <a:ext cx="5582315" cy="857400"/>
          </a:xfrm>
        </p:spPr>
        <p:txBody>
          <a:bodyPr/>
          <a:lstStyle/>
          <a:p>
            <a:r>
              <a:rPr lang="en-US" dirty="0"/>
              <a:t>What is the history of R Ladies?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8B790-110A-E445-AA13-E09B2E595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3" y="1572500"/>
            <a:ext cx="6866367" cy="3148500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pPr marL="285750" indent="-285750"/>
            <a:r>
              <a:rPr lang="en-US" i="1" dirty="0"/>
              <a:t>2012</a:t>
            </a:r>
            <a:r>
              <a:rPr lang="en-US" dirty="0"/>
              <a:t>: Founded by Gabriela de </a:t>
            </a:r>
            <a:r>
              <a:rPr lang="en-US" dirty="0" err="1"/>
              <a:t>Quieroz</a:t>
            </a:r>
            <a:r>
              <a:rPr lang="en-US" dirty="0"/>
              <a:t> in San Francisco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Sept. 2016</a:t>
            </a:r>
            <a:r>
              <a:rPr lang="en-US" dirty="0"/>
              <a:t>: Acquired R-Consortium global expansion grant</a:t>
            </a:r>
          </a:p>
          <a:p>
            <a:pPr marL="285750" indent="-285750"/>
            <a:endParaRPr lang="en-US" dirty="0"/>
          </a:p>
          <a:p>
            <a:pPr>
              <a:buNone/>
            </a:pPr>
            <a:br>
              <a:rPr lang="en-US" dirty="0"/>
            </a:br>
            <a:endParaRPr lang="en-US" dirty="0"/>
          </a:p>
          <a:p>
            <a:pPr marL="285750" indent="-28575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526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D4BC-C746-5C4B-BB2C-D95262FFA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4" y="422500"/>
            <a:ext cx="5582315" cy="857400"/>
          </a:xfrm>
        </p:spPr>
        <p:txBody>
          <a:bodyPr/>
          <a:lstStyle/>
          <a:p>
            <a:r>
              <a:rPr lang="en-US" dirty="0"/>
              <a:t>What is the history of R Ladies?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8B790-110A-E445-AA13-E09B2E595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3" y="1572500"/>
            <a:ext cx="6866367" cy="3148500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pPr marL="285750" indent="-285750"/>
            <a:r>
              <a:rPr lang="en-US" i="1" dirty="0"/>
              <a:t>2012</a:t>
            </a:r>
            <a:r>
              <a:rPr lang="en-US" dirty="0"/>
              <a:t>: Founded by Gabriela de </a:t>
            </a:r>
            <a:r>
              <a:rPr lang="en-US" dirty="0" err="1"/>
              <a:t>Quieroz</a:t>
            </a:r>
            <a:r>
              <a:rPr lang="en-US" dirty="0"/>
              <a:t> in San Francisco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Sept. 2016</a:t>
            </a:r>
            <a:r>
              <a:rPr lang="en-US" dirty="0"/>
              <a:t>: Acquired R-Consortium global expansion grant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July 2019</a:t>
            </a:r>
            <a:r>
              <a:rPr lang="en-US" dirty="0"/>
              <a:t>: Registered non-profit in California</a:t>
            </a:r>
          </a:p>
          <a:p>
            <a:pPr>
              <a:buNone/>
            </a:pPr>
            <a:br>
              <a:rPr lang="en-US" dirty="0"/>
            </a:br>
            <a:endParaRPr lang="en-US" dirty="0"/>
          </a:p>
          <a:p>
            <a:pPr marL="285750" indent="-28575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48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0D4BC-C746-5C4B-BB2C-D95262FFA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024" y="422500"/>
            <a:ext cx="5582315" cy="857400"/>
          </a:xfrm>
        </p:spPr>
        <p:txBody>
          <a:bodyPr/>
          <a:lstStyle/>
          <a:p>
            <a:r>
              <a:rPr lang="en-US" dirty="0"/>
              <a:t>What is the history of R Ladies?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8B790-110A-E445-AA13-E09B2E595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3" y="1572500"/>
            <a:ext cx="6866367" cy="3148500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pPr marL="285750" indent="-285750"/>
            <a:r>
              <a:rPr lang="en-US" i="1" dirty="0"/>
              <a:t>2012</a:t>
            </a:r>
            <a:r>
              <a:rPr lang="en-US" dirty="0"/>
              <a:t>: Founded by Gabriela de </a:t>
            </a:r>
            <a:r>
              <a:rPr lang="en-US" dirty="0" err="1"/>
              <a:t>Quieroz</a:t>
            </a:r>
            <a:r>
              <a:rPr lang="en-US" dirty="0"/>
              <a:t> in San Francisco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Sept. 2016</a:t>
            </a:r>
            <a:r>
              <a:rPr lang="en-US" dirty="0"/>
              <a:t>: Acquired R-Consortium global expansion grant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July 2019</a:t>
            </a:r>
            <a:r>
              <a:rPr lang="en-US" dirty="0"/>
              <a:t>: Registered non-profit in California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i="1" dirty="0"/>
              <a:t>Currently</a:t>
            </a:r>
            <a:r>
              <a:rPr lang="en-US" dirty="0"/>
              <a:t>: 175 chapters in 48 countries with &gt;53000 members</a:t>
            </a:r>
            <a:br>
              <a:rPr lang="en-US" dirty="0"/>
            </a:br>
            <a:endParaRPr lang="en-US" dirty="0"/>
          </a:p>
          <a:p>
            <a:pPr marL="285750" indent="-28575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290215"/>
      </p:ext>
    </p:extLst>
  </p:cSld>
  <p:clrMapOvr>
    <a:masterClrMapping/>
  </p:clrMapOvr>
</p:sld>
</file>

<file path=ppt/theme/theme1.xml><?xml version="1.0" encoding="utf-8"?>
<a:theme xmlns:a="http://schemas.openxmlformats.org/drawingml/2006/main" name="R-Ladi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5670</TotalTime>
  <Words>1301</Words>
  <Application>Microsoft Office PowerPoint</Application>
  <PresentationFormat>On-screen Show (16:9)</PresentationFormat>
  <Paragraphs>206</Paragraphs>
  <Slides>32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Helvetica Neue</vt:lpstr>
      <vt:lpstr>Courier</vt:lpstr>
      <vt:lpstr>Titillium Web</vt:lpstr>
      <vt:lpstr>Arial</vt:lpstr>
      <vt:lpstr>R-Ladies Template</vt:lpstr>
      <vt:lpstr>BouldeR Kickoff Meeting!</vt:lpstr>
      <vt:lpstr> R-Ladies Global</vt:lpstr>
      <vt:lpstr>What is R Ladies?</vt:lpstr>
      <vt:lpstr>What is R Ladies?</vt:lpstr>
      <vt:lpstr>What is the history of R Ladies?</vt:lpstr>
      <vt:lpstr>What is the history of R Ladies?</vt:lpstr>
      <vt:lpstr>What is the history of R Ladies?</vt:lpstr>
      <vt:lpstr>What is the history of R Ladies?</vt:lpstr>
      <vt:lpstr>What is the history of R Ladies?</vt:lpstr>
      <vt:lpstr>R Ladies Shiny Map: gqueiroz.shinyapps.io/rshinylady/</vt:lpstr>
      <vt:lpstr>Code of Conduct</vt:lpstr>
      <vt:lpstr>Code of Conduct</vt:lpstr>
      <vt:lpstr>Code of Conduct</vt:lpstr>
      <vt:lpstr>Code of Conduct </vt:lpstr>
      <vt:lpstr> R-Ladies BouldeR</vt:lpstr>
      <vt:lpstr>R Ladies BouldeR </vt:lpstr>
      <vt:lpstr>R Ladies BouldeR </vt:lpstr>
      <vt:lpstr>Meet Your R-Ladies BouldeR Organizers!</vt:lpstr>
      <vt:lpstr>Courtney Van Den Elzen</vt:lpstr>
      <vt:lpstr>R Package Highlight: {BRRR}</vt:lpstr>
      <vt:lpstr>Lisa Moller</vt:lpstr>
      <vt:lpstr>R Package Highlight: ropenaq</vt:lpstr>
      <vt:lpstr>Leigh Alexander</vt:lpstr>
      <vt:lpstr>R Package Highlight: {here}</vt:lpstr>
      <vt:lpstr>R Package Highlight: {here}</vt:lpstr>
      <vt:lpstr>DEMO</vt:lpstr>
      <vt:lpstr>R Package Highlight: {here}</vt:lpstr>
      <vt:lpstr>R Package Highlight: {here}</vt:lpstr>
      <vt:lpstr>R Package Highlight: {here}</vt:lpstr>
      <vt:lpstr>Marta Jankowska</vt:lpstr>
      <vt:lpstr>R package highlight: RColorBrewer</vt:lpstr>
      <vt:lpstr>Lets Talk!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BouldeR Kickoff Meeting!</dc:title>
  <cp:lastModifiedBy>Marta Jankowska</cp:lastModifiedBy>
  <cp:revision>60</cp:revision>
  <dcterms:modified xsi:type="dcterms:W3CDTF">2019-09-10T16:20:05Z</dcterms:modified>
</cp:coreProperties>
</file>